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6" r:id="rId3"/>
    <p:sldId id="260" r:id="rId4"/>
    <p:sldId id="261" r:id="rId5"/>
    <p:sldId id="258" r:id="rId6"/>
    <p:sldId id="259" r:id="rId7"/>
    <p:sldId id="262" r:id="rId8"/>
    <p:sldId id="263" r:id="rId9"/>
    <p:sldId id="295" r:id="rId10"/>
    <p:sldId id="271" r:id="rId11"/>
    <p:sldId id="264" r:id="rId12"/>
    <p:sldId id="272" r:id="rId13"/>
    <p:sldId id="294" r:id="rId14"/>
    <p:sldId id="284" r:id="rId15"/>
    <p:sldId id="268" r:id="rId16"/>
    <p:sldId id="265" r:id="rId17"/>
    <p:sldId id="267" r:id="rId18"/>
    <p:sldId id="296" r:id="rId19"/>
    <p:sldId id="285" r:id="rId20"/>
    <p:sldId id="277" r:id="rId21"/>
    <p:sldId id="280" r:id="rId22"/>
    <p:sldId id="286" r:id="rId23"/>
    <p:sldId id="283" r:id="rId24"/>
    <p:sldId id="288" r:id="rId25"/>
    <p:sldId id="297" r:id="rId26"/>
    <p:sldId id="291" r:id="rId27"/>
    <p:sldId id="292" r:id="rId28"/>
    <p:sldId id="290" r:id="rId29"/>
    <p:sldId id="298" r:id="rId30"/>
    <p:sldId id="299" r:id="rId31"/>
    <p:sldId id="300" r:id="rId32"/>
    <p:sldId id="301" r:id="rId33"/>
    <p:sldId id="273" r:id="rId34"/>
    <p:sldId id="274" r:id="rId35"/>
    <p:sldId id="275" r:id="rId36"/>
    <p:sldId id="276" r:id="rId37"/>
    <p:sldId id="281" r:id="rId38"/>
    <p:sldId id="282" r:id="rId39"/>
    <p:sldId id="279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7275" autoAdjust="0"/>
  </p:normalViewPr>
  <p:slideViewPr>
    <p:cSldViewPr snapToGrid="0">
      <p:cViewPr varScale="1">
        <p:scale>
          <a:sx n="76" d="100"/>
          <a:sy n="76" d="100"/>
        </p:scale>
        <p:origin x="1059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(age).</a:t>
            </a:r>
          </a:p>
          <a:p>
            <a:r>
              <a:rPr lang="en-US" baseline="0" smtClean="0"/>
              <a:t>S6 (</a:t>
            </a:r>
            <a:r>
              <a:rPr lang="en-US" sz="1200" baseline="0" smtClean="0"/>
              <a:t>defective DNA mismatch repair, microsatellite unstable tumors</a:t>
            </a:r>
            <a:r>
              <a:rPr lang="en-US" baseline="0" smtClean="0"/>
              <a:t>)</a:t>
            </a:r>
          </a:p>
          <a:p>
            <a:r>
              <a:rPr lang="en-US" baseline="0" smtClean="0"/>
              <a:t>S11 (alkylating agents, found in melanoma and glioblastoma)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Mutational analysis</a:t>
            </a:r>
            <a:r>
              <a:rPr lang="en-US" sz="1100" baseline="0" smtClean="0"/>
              <a:t> UVM primary tumors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 contribution, followed by S15 (defective DNA mismatch repair), </a:t>
            </a:r>
          </a:p>
          <a:p>
            <a:r>
              <a:rPr lang="en-US" sz="1100" baseline="0" smtClean="0"/>
              <a:t>S3 (DNA double-strand break-repair by homologous recombination), S22 (exposure to aristolochic acid)</a:t>
            </a:r>
          </a:p>
          <a:p>
            <a:endParaRPr lang="en-US" sz="1100" baseline="0" smtClean="0"/>
          </a:p>
          <a:p>
            <a:endParaRPr lang="en-US" sz="1100" baseline="0" smtClean="0"/>
          </a:p>
          <a:p>
            <a:r>
              <a:rPr lang="en-US" sz="1100" smtClean="0"/>
              <a:t>Look at the pathologic_m</a:t>
            </a:r>
            <a:r>
              <a:rPr lang="en-US" sz="1100" baseline="0" smtClean="0"/>
              <a:t> to see if it has metastatic (do for both cancers), compare m0 and m1</a:t>
            </a:r>
          </a:p>
          <a:p>
            <a:r>
              <a:rPr lang="en-US" sz="1100" baseline="0" smtClean="0"/>
              <a:t>Look up what a, b is, see if enough samples	</a:t>
            </a:r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1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Preliminary</a:t>
            </a:r>
            <a:r>
              <a:rPr lang="en-US" sz="1100" baseline="0" smtClean="0"/>
              <a:t> analysis of TCGA_UVM </a:t>
            </a:r>
            <a:r>
              <a:rPr lang="en-US" sz="1100" baseline="0" smtClean="0"/>
              <a:t>TP </a:t>
            </a:r>
            <a:r>
              <a:rPr lang="en-US" sz="1100" baseline="0" smtClean="0"/>
              <a:t>mutational signatures contributions.</a:t>
            </a:r>
          </a:p>
          <a:p>
            <a:endParaRPr lang="en-US" sz="1100" baseline="0" smtClean="0"/>
          </a:p>
          <a:p>
            <a:r>
              <a:rPr lang="en-US" sz="1100" baseline="0" smtClean="0"/>
              <a:t>30 </a:t>
            </a:r>
            <a:r>
              <a:rPr lang="en-US" sz="1100" baseline="0" smtClean="0"/>
              <a:t>signatures and some unknown contributions in this dataset, 80 samples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(age), and S15 (defective DNA mismatch repair)</a:t>
            </a:r>
          </a:p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44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r>
              <a:rPr lang="en-US" baseline="0" smtClean="0"/>
              <a:t> </a:t>
            </a:r>
            <a:r>
              <a:rPr lang="en-US" baseline="0" smtClean="0"/>
              <a:t>TP </a:t>
            </a:r>
            <a:r>
              <a:rPr lang="en-US" baseline="0" smtClean="0"/>
              <a:t>– 1 sample removed (stage I/II NOS</a:t>
            </a:r>
            <a:r>
              <a:rPr lang="en-US" baseline="0" smtClean="0"/>
              <a:t>)</a:t>
            </a:r>
          </a:p>
          <a:p>
            <a:r>
              <a:rPr lang="en-US" baseline="0" smtClean="0"/>
              <a:t>SKCM TM – 20 samples removed</a:t>
            </a:r>
          </a:p>
          <a:p>
            <a:r>
              <a:rPr lang="en-US" baseline="0" smtClean="0"/>
              <a:t>                 – 13 samples removed (stage I/II NOS)</a:t>
            </a:r>
            <a:endParaRPr lang="en-US" baseline="0" smtClean="0"/>
          </a:p>
          <a:p>
            <a:r>
              <a:rPr lang="en-US" baseline="0" smtClean="0"/>
              <a:t>                 – 7 samples removed (stage 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06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</a:t>
            </a:r>
            <a:r>
              <a:rPr lang="en-US" baseline="0" smtClean="0"/>
              <a:t>TP </a:t>
            </a:r>
            <a:r>
              <a:rPr lang="en-US" baseline="0" smtClean="0"/>
              <a:t>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6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</a:t>
            </a:r>
            <a:r>
              <a:rPr lang="en-US" baseline="0" smtClean="0"/>
              <a:t>TP </a:t>
            </a:r>
            <a:r>
              <a:rPr lang="en-US" baseline="0" smtClean="0"/>
              <a:t>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I and II): 68 (65.48%)</a:t>
            </a:r>
          </a:p>
          <a:p>
            <a:r>
              <a:rPr lang="en-US" baseline="0" smtClean="0"/>
              <a:t>Late (stages III and IV): 31 </a:t>
            </a:r>
          </a:p>
          <a:p>
            <a:r>
              <a:rPr lang="en-US" baseline="0" smtClean="0"/>
              <a:t>NA: 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50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196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cancer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034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0, I, and II)</a:t>
            </a:r>
          </a:p>
          <a:p>
            <a:r>
              <a:rPr lang="en-US" baseline="0" smtClean="0"/>
              <a:t>Late (stages III and IV) </a:t>
            </a:r>
          </a:p>
          <a:p>
            <a:r>
              <a:rPr lang="en-US" baseline="0" smtClean="0"/>
              <a:t>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Only S1 is significant, and not so strongly so</a:t>
            </a:r>
            <a:endParaRPr lang="en-US" baseline="0" smtClean="0"/>
          </a:p>
          <a:p>
            <a:endParaRPr lang="en-US" baseline="0" smtClean="0"/>
          </a:p>
          <a:p>
            <a:r>
              <a:rPr lang="en-US" baseline="0" smtClean="0"/>
              <a:t>Leave out stage 0 samples </a:t>
            </a:r>
            <a:r>
              <a:rPr lang="en-US" baseline="0" smtClean="0">
                <a:sym typeface="Wingdings" panose="05000000000000000000" pitchFamily="2" charset="2"/>
              </a:rPr>
              <a:t> unclear def</a:t>
            </a:r>
            <a:endParaRPr lang="en-US" baseline="0" smtClean="0"/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08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</a:t>
            </a:r>
            <a:r>
              <a:rPr lang="en-US" baseline="0" smtClean="0"/>
              <a:t>UVM TP </a:t>
            </a:r>
            <a:r>
              <a:rPr lang="en-US" baseline="0" smtClean="0"/>
              <a:t>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831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</a:t>
            </a:r>
            <a:r>
              <a:rPr lang="en-US" baseline="0" smtClean="0"/>
              <a:t>UVM TP </a:t>
            </a:r>
            <a:r>
              <a:rPr lang="en-US" baseline="0" smtClean="0"/>
              <a:t>grouped by early or late disease progression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327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78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SKCM </a:t>
            </a:r>
            <a:r>
              <a:rPr lang="en-US" b="1" smtClean="0">
                <a:effectLst/>
              </a:rPr>
              <a:t>TP </a:t>
            </a:r>
            <a:r>
              <a:rPr lang="en-US" b="1" smtClean="0">
                <a:effectLst/>
              </a:rPr>
              <a:t>Stage</a:t>
            </a:r>
            <a:r>
              <a:rPr lang="en-US" b="1" baseline="0" smtClean="0">
                <a:effectLst/>
              </a:rPr>
              <a:t> I --</a:t>
            </a:r>
            <a:r>
              <a:rPr lang="en-US" baseline="0" smtClean="0">
                <a:effectLst/>
              </a:rPr>
              <a:t> 2 samples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278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</a:t>
            </a:r>
            <a:r>
              <a:rPr lang="en-US" b="1" smtClean="0"/>
              <a:t>TP </a:t>
            </a:r>
            <a:r>
              <a:rPr lang="en-US" b="1" smtClean="0"/>
              <a:t>Stage II --</a:t>
            </a:r>
            <a:r>
              <a:rPr lang="en-US" smtClean="0"/>
              <a:t> 66 samples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92334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</a:t>
            </a:r>
            <a:r>
              <a:rPr lang="en-US" b="1" smtClean="0"/>
              <a:t>TP </a:t>
            </a:r>
            <a:r>
              <a:rPr lang="en-US" b="1" smtClean="0"/>
              <a:t>Stage III --</a:t>
            </a:r>
            <a:r>
              <a:rPr lang="en-US" smtClean="0"/>
              <a:t> 28</a:t>
            </a:r>
            <a:r>
              <a:rPr lang="en-US" baseline="0" smtClean="0"/>
              <a:t> samples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049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SKCM </a:t>
            </a:r>
            <a:r>
              <a:rPr lang="en-US" b="1" smtClean="0"/>
              <a:t>TP </a:t>
            </a:r>
            <a:r>
              <a:rPr lang="en-US" b="1" smtClean="0"/>
              <a:t>Stage IV -- </a:t>
            </a:r>
            <a:r>
              <a:rPr lang="en-US" smtClean="0"/>
              <a:t>3 samples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07978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r>
              <a:rPr lang="en-US" baseline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</a:t>
            </a:r>
            <a:r>
              <a:rPr lang="en-US" smtClean="0"/>
              <a:t>hemotherapy drug</a:t>
            </a:r>
            <a:r>
              <a:rPr lang="en-US" baseline="0" smtClean="0"/>
              <a:t> name: fotemustine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No other therapy types </a:t>
            </a:r>
            <a:r>
              <a:rPr lang="en-US" baseline="0" smtClean="0"/>
              <a:t>data than </a:t>
            </a:r>
            <a:r>
              <a:rPr lang="en-US" baseline="0" smtClean="0"/>
              <a:t>chemotherapy and NA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Skcm: interferon and radio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-- will get independent dataset with immunotherapy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Subset radiation, see what overlaps with interferon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1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TP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104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TM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363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Primary tumor:</a:t>
            </a: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tp$S1 and tp$S7 </a:t>
            </a:r>
          </a:p>
          <a:p>
            <a:r>
              <a:rPr lang="en-US" sz="1100" smtClean="0">
                <a:effectLst/>
              </a:rPr>
              <a:t>t = -15.289, df = 148.94,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-0.5825137 -0.4491773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0.1159178 0.6317633 </a:t>
            </a:r>
          </a:p>
          <a:p>
            <a:endParaRPr lang="en-US" sz="1100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Metastatic</a:t>
            </a:r>
            <a:r>
              <a:rPr lang="en-US" sz="1100" b="1" baseline="0" smtClean="0">
                <a:effectLst/>
                <a:latin typeface="+mn-lt"/>
              </a:rPr>
              <a:t> tumor</a:t>
            </a: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tm$S1 and tm$S7 </a:t>
            </a:r>
          </a:p>
          <a:p>
            <a:r>
              <a:rPr lang="en-US" sz="1100" smtClean="0">
                <a:effectLst/>
              </a:rPr>
              <a:t>t = -41.242, df = 493.04,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-0.6482832 -0.5893224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0.08357733 0.70238017 </a:t>
            </a:r>
            <a:endParaRPr lang="en-US" sz="110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Signature</a:t>
            </a:r>
            <a:r>
              <a:rPr lang="en-US" sz="1100" b="1" baseline="0" smtClean="0">
                <a:latin typeface="+mn-lt"/>
              </a:rPr>
              <a:t> 1:</a:t>
            </a:r>
            <a:endParaRPr lang="en-US" sz="1100" b="1" smtClean="0"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tp$S1 and tm$S1 </a:t>
            </a:r>
          </a:p>
          <a:p>
            <a:r>
              <a:rPr lang="en-US" sz="1100" smtClean="0">
                <a:effectLst/>
              </a:rPr>
              <a:t>t = 2.0357, df = 138.45, </a:t>
            </a:r>
            <a:r>
              <a:rPr lang="en-US" sz="1100" b="1" smtClean="0">
                <a:effectLst/>
              </a:rPr>
              <a:t>p-value = 0.04369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0.0009288367 0.0637521108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0.11591781 0.08357733 </a:t>
            </a:r>
          </a:p>
          <a:p>
            <a:endParaRPr lang="en-US" sz="1100" smtClean="0">
              <a:effectLst/>
            </a:endParaRPr>
          </a:p>
          <a:p>
            <a:endParaRPr lang="en-US" sz="1100" b="1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Signature 7:</a:t>
            </a:r>
            <a:endParaRPr lang="en-US" sz="1100" b="1" baseline="0" smtClean="0">
              <a:effectLst/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  <a:endParaRPr lang="en-US" sz="1100" b="1" smtClean="0">
              <a:effectLst/>
            </a:endParaRPr>
          </a:p>
          <a:p>
            <a:r>
              <a:rPr lang="en-US" sz="1100" smtClean="0">
                <a:effectLst/>
              </a:rPr>
              <a:t>data: tp$S7 and tm$S7 </a:t>
            </a:r>
          </a:p>
          <a:p>
            <a:r>
              <a:rPr lang="en-US" sz="1100" smtClean="0">
                <a:effectLst/>
              </a:rPr>
              <a:t>t = -2.1186, df = 147.97, </a:t>
            </a:r>
            <a:r>
              <a:rPr lang="en-US" sz="1100" b="1" smtClean="0">
                <a:effectLst/>
              </a:rPr>
              <a:t>p-value = 0.0358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-0.136485689 -0.004748007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0.6317633 0.7023802 </a:t>
            </a:r>
            <a:r>
              <a:rPr lang="en-US" sz="1100" smtClean="0"/>
              <a:t/>
            </a:r>
            <a:br>
              <a:rPr lang="en-US" sz="1100" smtClean="0"/>
            </a:br>
            <a:endParaRPr lang="en-US" sz="1100" smtClean="0"/>
          </a:p>
          <a:p>
            <a:endParaRPr lang="en-US" sz="1100" smtClean="0">
              <a:latin typeface="+mn-lt"/>
            </a:endParaRPr>
          </a:p>
          <a:p>
            <a:r>
              <a:rPr lang="en-US" sz="1100" smtClean="0">
                <a:latin typeface="+mn-lt"/>
              </a:rPr>
              <a:t>If doing for all signatures,</a:t>
            </a:r>
            <a:r>
              <a:rPr lang="en-US" sz="1100" baseline="0" smtClean="0">
                <a:latin typeface="+mn-lt"/>
              </a:rPr>
              <a:t> correct pval (use p.adjust(pvals, method=“BH”) BH = bonferonni, original method is too conservative )</a:t>
            </a:r>
            <a:endParaRPr lang="en-US" sz="1100" baseline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Whenever doing multiple comparisons of same sort</a:t>
            </a:r>
          </a:p>
          <a:p>
            <a:r>
              <a:rPr lang="en-US" sz="1100" baseline="0" smtClean="0">
                <a:latin typeface="+mn-lt"/>
              </a:rPr>
              <a:t>If only do 2 comparisons, borderline, </a:t>
            </a:r>
            <a:r>
              <a:rPr lang="en-US" sz="1100" baseline="0" smtClean="0">
                <a:latin typeface="+mn-lt"/>
              </a:rPr>
              <a:t>acceTPable </a:t>
            </a:r>
            <a:r>
              <a:rPr lang="en-US" sz="1100" baseline="0" smtClean="0">
                <a:latin typeface="+mn-lt"/>
              </a:rPr>
              <a:t>to not adjust</a:t>
            </a:r>
          </a:p>
          <a:p>
            <a:endParaRPr lang="en-US" sz="1100" baseline="0" smtClean="0">
              <a:latin typeface="+mn-lt"/>
            </a:endParaRPr>
          </a:p>
          <a:p>
            <a:endParaRPr lang="en-US" sz="1100" baseline="0" smtClean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Look at 3</a:t>
            </a:r>
            <a:r>
              <a:rPr lang="en-US" sz="1100" baseline="30000" smtClean="0">
                <a:latin typeface="+mn-lt"/>
              </a:rPr>
              <a:t>rd</a:t>
            </a:r>
            <a:r>
              <a:rPr lang="en-US" sz="1100" baseline="0" smtClean="0">
                <a:latin typeface="+mn-lt"/>
              </a:rPr>
              <a:t> top,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Fisher’s exact test comparing the dominant signatures in SKCM_TP vs. SKCM_TM samples</a:t>
            </a:r>
          </a:p>
          <a:p>
            <a:r>
              <a:rPr lang="en-US" baseline="0" smtClean="0"/>
              <a:t>P-values adjusted using Bonferroni correction (method=“BH”)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943"/>
            <a:ext cx="10515600" cy="496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5/22/2018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343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17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89" y="0"/>
            <a:ext cx="54864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0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69" y="-6350"/>
            <a:ext cx="5481320" cy="68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Fisher’s exact test SKCM dominant signatures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82811"/>
              </p:ext>
            </p:extLst>
          </p:nvPr>
        </p:nvGraphicFramePr>
        <p:xfrm>
          <a:off x="172628" y="1836957"/>
          <a:ext cx="5923372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1.227384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2076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0.690917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14.37302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0.009721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0.145813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0.150458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20905"/>
              </p:ext>
            </p:extLst>
          </p:nvPr>
        </p:nvGraphicFramePr>
        <p:xfrm>
          <a:off x="6185013" y="1836957"/>
          <a:ext cx="5923372" cy="2966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0.579717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4337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8990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8242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3.50228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0.396173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5504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869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2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	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1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3" y="0"/>
            <a:ext cx="11421414" cy="68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305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VS. 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Mutsigs distribution by cohort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124857"/>
            <a:ext cx="12192001" cy="562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1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CANCER 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cancer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722918"/>
              </p:ext>
            </p:extLst>
          </p:nvPr>
        </p:nvGraphicFramePr>
        <p:xfrm>
          <a:off x="1942314" y="1358669"/>
          <a:ext cx="7662602" cy="4820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1978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</a:t>
                      </a:r>
                      <a:r>
                        <a:rPr lang="en-US" smtClean="0"/>
                        <a:t>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Cancer stage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 (1.93%)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75 (20.66%)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66 (63.46%)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28 (26.88%)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141 (38.84%)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40 (50%)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13 (3.58%)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(3.85%)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34 (9.37%)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Disease progression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45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Early (I – II)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68 (65.38%)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148 (40.77%)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</a:t>
                      </a:r>
                      <a:r>
                        <a:rPr lang="en-US" baseline="0" smtClean="0"/>
                        <a:t>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550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Late (III – IV)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 (29.81%)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161 (44.35%)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44 (55%)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03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7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Average mutsigs distribution by cancer stage SKCM </a:t>
            </a:r>
            <a:r>
              <a:rPr lang="en-US" sz="3200" smtClean="0"/>
              <a:t>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106778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" y="1076784"/>
            <a:ext cx="12170664" cy="5617229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Average mutsigs distribution by disease progression SKCM </a:t>
            </a:r>
            <a:r>
              <a:rPr lang="en-US" sz="3200" smtClean="0"/>
              <a:t>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16676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</a:t>
            </a:r>
            <a:r>
              <a:rPr lang="en-US" smtClean="0"/>
              <a:t>TP</a:t>
            </a:r>
            <a:r>
              <a:rPr lang="en-US" smtClean="0"/>
              <a:t> </a:t>
            </a:r>
            <a:r>
              <a:rPr lang="en-US" smtClean="0"/>
              <a:t>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96776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-1.105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227402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96.984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-1.733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64.232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31.988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32.279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96.608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69.892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30.634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-1.909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41.064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997296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50.570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90.704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70.692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65.908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263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10"/>
            <a:ext cx="12191999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Average mutsigs distribution by cancer stage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595702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183"/>
            <a:ext cx="12192002" cy="562707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Average mutsigs distribution by disease progression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290289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TM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49932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283.197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295.608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272.631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305.065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301.188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306.512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302.093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227.524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269.834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301.861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68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267.143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172.479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294.195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301.629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197.507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287.218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264.960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305.338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7262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194.378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218.572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306.950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225.214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268.971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208105" y="1809881"/>
            <a:ext cx="3764405" cy="3279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62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15" y="38288"/>
            <a:ext cx="9547597" cy="68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433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6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0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5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Average mutsigs distribution by cancer stage </a:t>
            </a:r>
            <a:r>
              <a:rPr lang="en-US" sz="3200" smtClean="0"/>
              <a:t>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82609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78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Average mutsigs distribution by disease progression </a:t>
            </a:r>
            <a:r>
              <a:rPr lang="en-US" sz="3200" smtClean="0"/>
              <a:t>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248053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UVM </a:t>
            </a:r>
            <a:r>
              <a:rPr lang="en-US" smtClean="0"/>
              <a:t>TP</a:t>
            </a:r>
            <a:r>
              <a:rPr lang="en-US" smtClean="0"/>
              <a:t> </a:t>
            </a:r>
            <a:r>
              <a:rPr lang="en-US" smtClean="0"/>
              <a:t>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20128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74.689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523065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70281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63.157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-1.537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45.669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47.401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75.984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6437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478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36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094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392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940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THERAPIES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7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therapies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63652"/>
              </p:ext>
            </p:extLst>
          </p:nvPr>
        </p:nvGraphicFramePr>
        <p:xfrm>
          <a:off x="2195285" y="1624672"/>
          <a:ext cx="7801429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71925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</a:t>
                      </a:r>
                      <a:r>
                        <a:rPr lang="en-US" smtClean="0"/>
                        <a:t>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Prior systemic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Chemotherapy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r>
                        <a:rPr lang="en-US" baseline="0" smtClean="0"/>
                        <a:t>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Immunotherapy/vaccine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r>
                        <a:rPr lang="en-US" baseline="0" smtClean="0"/>
                        <a:t>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  <a:endParaRPr lang="en-US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Interferon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  <a:endParaRPr lang="en-US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Other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  <a:endParaRPr lang="en-US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 (97.12%)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331 (91.18%)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Radiation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63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102 (98.07%)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315 (86.58%)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7487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364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27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2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8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7" y="23908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1" y="41237"/>
            <a:ext cx="11361271" cy="68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3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0"/>
            <a:ext cx="11401113" cy="68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21216</TotalTime>
  <Words>1692</Words>
  <Application>Microsoft Office PowerPoint</Application>
  <PresentationFormat>Widescreen</PresentationFormat>
  <Paragraphs>743</Paragraphs>
  <Slides>39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Office Theme</vt:lpstr>
      <vt:lpstr>Project figures</vt:lpstr>
      <vt:lpstr>Mutational signatures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Fisher’s exact test SKCM dominant signatures</vt:lpstr>
      <vt:lpstr>Mutational signatures analysis </vt:lpstr>
      <vt:lpstr>PowerPoint Presentation</vt:lpstr>
      <vt:lpstr>PowerPoint Presentation</vt:lpstr>
      <vt:lpstr>PowerPoint Presentation</vt:lpstr>
      <vt:lpstr>PowerPoint Presentation</vt:lpstr>
      <vt:lpstr>Mutational signatures analysis</vt:lpstr>
      <vt:lpstr>PowerPoint Presentation</vt:lpstr>
      <vt:lpstr>Clinical data</vt:lpstr>
      <vt:lpstr>Summary of cancer stage SKCM and UVM</vt:lpstr>
      <vt:lpstr>PowerPoint Presentation</vt:lpstr>
      <vt:lpstr>PowerPoint Presentation</vt:lpstr>
      <vt:lpstr>SKCM TP disease progression t-test</vt:lpstr>
      <vt:lpstr>PowerPoint Presentation</vt:lpstr>
      <vt:lpstr>PowerPoint Presentation</vt:lpstr>
      <vt:lpstr>SKCM TM disease progression t-test</vt:lpstr>
      <vt:lpstr>PowerPoint Presentation</vt:lpstr>
      <vt:lpstr>PowerPoint Presentation</vt:lpstr>
      <vt:lpstr>PowerPoint Presentation</vt:lpstr>
      <vt:lpstr>UVM TP disease progression t-test</vt:lpstr>
      <vt:lpstr>PowerPoint Presentation</vt:lpstr>
      <vt:lpstr>PowerPoint Presentation</vt:lpstr>
      <vt:lpstr>PowerPoint Presentation</vt:lpstr>
      <vt:lpstr>PowerPoint Presentation</vt:lpstr>
      <vt:lpstr>Clinical data</vt:lpstr>
      <vt:lpstr>Summary of therapies SKCM and UVM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81</cp:revision>
  <dcterms:created xsi:type="dcterms:W3CDTF">2018-03-04T15:38:59Z</dcterms:created>
  <dcterms:modified xsi:type="dcterms:W3CDTF">2018-05-22T13:19:08Z</dcterms:modified>
</cp:coreProperties>
</file>